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Helvetica Neue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HelveticaNeue-bold.fntdata"/><Relationship Id="rId12" Type="http://schemas.openxmlformats.org/officeDocument/2006/relationships/font" Target="fonts/HelveticaNeu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HelveticaNeue-boldItalic.fntdata"/><Relationship Id="rId14" Type="http://schemas.openxmlformats.org/officeDocument/2006/relationships/font" Target="fonts/HelveticaNeue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2ad7ffd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2ad7ffd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N3 n2 2n 1 n log 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a18f2dd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a18f2dd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2, 2, 4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0a18f2dd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0a18f2dd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34, 69, 777, 17, 23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f2ad7ffd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f2ad7ffd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0a18f2dd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0a18f2dd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2ad7ff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2ad7ff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93675" y="384297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4800"/>
              <a:buNone/>
              <a:defRPr b="1" sz="4800">
                <a:solidFill>
                  <a:srgbClr val="3C78D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93675" y="4412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B1F2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Helvetica Neue"/>
              <a:buChar char="●"/>
              <a:defRPr sz="1800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Helvetica Neue"/>
              <a:buChar char="○"/>
              <a:defRPr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Helvetica Neue"/>
              <a:buChar char="■"/>
              <a:defRPr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Helvetica Neue"/>
              <a:buChar char="●"/>
              <a:defRPr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Helvetica Neue"/>
              <a:buChar char="○"/>
              <a:defRPr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Helvetica Neue"/>
              <a:buChar char="■"/>
              <a:defRPr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Helvetica Neue"/>
              <a:buChar char="●"/>
              <a:defRPr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Helvetica Neue"/>
              <a:buChar char="○"/>
              <a:defRPr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D9D9D9"/>
              </a:buClr>
              <a:buSzPts val="1400"/>
              <a:buFont typeface="Helvetica Neue"/>
              <a:buChar char="■"/>
              <a:defRPr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F2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93675" y="384297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F3F3F3"/>
                </a:solidFill>
              </a:rPr>
              <a:t>Quiz on</a:t>
            </a:r>
            <a:r>
              <a:rPr lang="en" sz="4800"/>
              <a:t> </a:t>
            </a:r>
            <a:r>
              <a:rPr lang="en"/>
              <a:t>Algorithm Analysis and Big-O</a:t>
            </a:r>
            <a:endParaRPr sz="48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93675" y="4412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CS105 A 2nd Semester, SY17-18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F28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493675" y="422397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F3F3F3"/>
                </a:solidFill>
              </a:rPr>
              <a:t>Categorize to</a:t>
            </a:r>
            <a:r>
              <a:rPr b="0" lang="en" sz="3000">
                <a:solidFill>
                  <a:srgbClr val="F3F3F3"/>
                </a:solidFill>
              </a:rPr>
              <a:t> </a:t>
            </a:r>
            <a:r>
              <a:rPr lang="en" sz="3000"/>
              <a:t>Big-O Notation</a:t>
            </a:r>
            <a:endParaRPr sz="3000"/>
          </a:p>
        </p:txBody>
      </p:sp>
      <p:sp>
        <p:nvSpPr>
          <p:cNvPr id="61" name="Google Shape;61;p14"/>
          <p:cNvSpPr txBox="1"/>
          <p:nvPr/>
        </p:nvSpPr>
        <p:spPr>
          <a:xfrm>
            <a:off x="1958725" y="1145625"/>
            <a:ext cx="7701300" cy="25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AutoNum type="arabicPeriod"/>
            </a:pPr>
            <a:r>
              <a:rPr i="1" lang="en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r>
              <a:rPr lang="en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(n) = 3n</a:t>
            </a:r>
            <a:r>
              <a:rPr baseline="30000" lang="en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 </a:t>
            </a:r>
            <a:r>
              <a:rPr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+ 4n + 3.1416</a:t>
            </a:r>
            <a:endParaRPr baseline="30000" sz="3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AutoNum type="arabicPeriod"/>
            </a:pPr>
            <a:r>
              <a:rPr i="1"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r>
              <a:rPr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(n) = 45n</a:t>
            </a:r>
            <a:r>
              <a:rPr baseline="30000"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+ 34n</a:t>
            </a:r>
            <a:r>
              <a:rPr baseline="30000"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+ log n</a:t>
            </a:r>
            <a:endParaRPr sz="3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AutoNum type="arabicPeriod"/>
            </a:pPr>
            <a:r>
              <a:rPr i="1"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r>
              <a:rPr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(n) = 15</a:t>
            </a:r>
            <a:r>
              <a:rPr baseline="30000"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+ 17n</a:t>
            </a:r>
            <a:r>
              <a:rPr baseline="30000"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+ 2</a:t>
            </a:r>
            <a:r>
              <a:rPr baseline="30000"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endParaRPr baseline="30000" sz="3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AutoNum type="arabicPeriod"/>
            </a:pPr>
            <a:r>
              <a:rPr i="1"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r>
              <a:rPr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(n) = 69</a:t>
            </a:r>
            <a:endParaRPr sz="3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AutoNum type="arabicPeriod"/>
            </a:pPr>
            <a:r>
              <a:rPr i="1"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r>
              <a:rPr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(n) = n log n</a:t>
            </a:r>
            <a:r>
              <a:rPr baseline="30000"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 n + log n</a:t>
            </a:r>
            <a:endParaRPr sz="3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070575" y="273200"/>
            <a:ext cx="56367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f</a:t>
            </a:r>
            <a:r>
              <a:rPr lang="en" sz="300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(n) = 5n -&gt; O(n)</a:t>
            </a:r>
            <a:endParaRPr baseline="30000" sz="30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F28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493675" y="422397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F3F3F3"/>
                </a:solidFill>
              </a:rPr>
              <a:t>Count the number of </a:t>
            </a:r>
            <a:r>
              <a:rPr b="0" lang="en" sz="3000">
                <a:solidFill>
                  <a:srgbClr val="F3F3F3"/>
                </a:solidFill>
              </a:rPr>
              <a:t> </a:t>
            </a:r>
            <a:r>
              <a:rPr lang="en" sz="3000"/>
              <a:t>Primary Operations</a:t>
            </a:r>
            <a:endParaRPr sz="3000"/>
          </a:p>
        </p:txBody>
      </p:sp>
      <p:sp>
        <p:nvSpPr>
          <p:cNvPr id="68" name="Google Shape;68;p15"/>
          <p:cNvSpPr txBox="1"/>
          <p:nvPr/>
        </p:nvSpPr>
        <p:spPr>
          <a:xfrm>
            <a:off x="802600" y="932750"/>
            <a:ext cx="7701300" cy="25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r>
              <a:rPr i="1" lang="en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  </a:t>
            </a:r>
            <a:r>
              <a:rPr lang="en" sz="3000">
                <a:solidFill>
                  <a:srgbClr val="8E7CC3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[ ]  a = {5, 12, 6 - 5, 2}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r>
              <a:rPr i="1"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  </a:t>
            </a:r>
            <a:r>
              <a:rPr lang="en" sz="3000">
                <a:solidFill>
                  <a:srgbClr val="8E7CC3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3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currentMax &lt; a[2]</a:t>
            </a:r>
            <a:endParaRPr sz="3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i="1" lang="en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 </a:t>
            </a:r>
            <a:r>
              <a:rPr i="1" lang="en" sz="3000">
                <a:solidFill>
                  <a:srgbClr val="B4A7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3000">
                <a:solidFill>
                  <a:srgbClr val="B4A7D6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3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i &lt;- 1 to n do</a:t>
            </a:r>
            <a:endParaRPr sz="3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F28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537" y="113550"/>
            <a:ext cx="6926875" cy="37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473100" y="3754750"/>
            <a:ext cx="9471600" cy="25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9. How many operations does this code block have?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10. What is the Big-O classification?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F28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ctrTitle"/>
          </p:nvPr>
        </p:nvSpPr>
        <p:spPr>
          <a:xfrm>
            <a:off x="493675" y="4225638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F3F3F3"/>
                </a:solidFill>
              </a:rPr>
              <a:t>Bonus</a:t>
            </a:r>
            <a:r>
              <a:rPr b="0" lang="en" sz="3000">
                <a:solidFill>
                  <a:srgbClr val="F3F3F3"/>
                </a:solidFill>
              </a:rPr>
              <a:t> </a:t>
            </a:r>
            <a:r>
              <a:rPr lang="en" sz="3000"/>
              <a:t>Round</a:t>
            </a:r>
            <a:endParaRPr sz="3000"/>
          </a:p>
        </p:txBody>
      </p:sp>
      <p:sp>
        <p:nvSpPr>
          <p:cNvPr id="80" name="Google Shape;80;p17"/>
          <p:cNvSpPr txBox="1"/>
          <p:nvPr/>
        </p:nvSpPr>
        <p:spPr>
          <a:xfrm>
            <a:off x="1442700" y="3417075"/>
            <a:ext cx="77013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</a:t>
            </a:r>
            <a:r>
              <a:rPr lang="en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  What kind of sushi is this?</a:t>
            </a:r>
            <a:endParaRPr sz="3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750" y="207225"/>
            <a:ext cx="6745626" cy="31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F28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ctrTitle"/>
          </p:nvPr>
        </p:nvSpPr>
        <p:spPr>
          <a:xfrm>
            <a:off x="493675" y="4301838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F3F3F3"/>
                </a:solidFill>
              </a:rPr>
              <a:t>Bonus </a:t>
            </a:r>
            <a:r>
              <a:rPr lang="en" sz="3000"/>
              <a:t>Round</a:t>
            </a:r>
            <a:endParaRPr sz="3000"/>
          </a:p>
        </p:txBody>
      </p:sp>
      <p:sp>
        <p:nvSpPr>
          <p:cNvPr id="87" name="Google Shape;87;p18"/>
          <p:cNvSpPr txBox="1"/>
          <p:nvPr/>
        </p:nvSpPr>
        <p:spPr>
          <a:xfrm>
            <a:off x="609600" y="3933250"/>
            <a:ext cx="91440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12.   What’s the name of this SpaceX rocket?</a:t>
            </a:r>
            <a:endParaRPr sz="3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588" y="213551"/>
            <a:ext cx="6864825" cy="384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F28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